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69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C2E679D-BFEB-4E85-8297-82AC0DE1142A}">
          <p14:sldIdLst>
            <p14:sldId id="256"/>
            <p14:sldId id="257"/>
            <p14:sldId id="262"/>
            <p14:sldId id="258"/>
            <p14:sldId id="259"/>
          </p14:sldIdLst>
        </p14:section>
        <p14:section name="Untitled Section" id="{B937768D-FC0D-4AD3-A0C7-6ECCFE44D959}">
          <p14:sldIdLst>
            <p14:sldId id="260"/>
            <p14:sldId id="261"/>
            <p14:sldId id="263"/>
            <p14:sldId id="264"/>
            <p14:sldId id="265"/>
            <p14:sldId id="266"/>
            <p14:sldId id="267"/>
            <p14:sldId id="268"/>
            <p14:sldId id="270"/>
            <p14:sldId id="271"/>
            <p14:sldId id="269"/>
            <p14:sldId id="272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B07C3-B94C-1681-EFFB-5CF291658C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B64F71-AC2A-5FAD-C8DB-248BDEE67F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0CA87-6E11-C375-654A-B59D65E8C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2BD2-A428-4E20-8E9A-187410B1DA05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2FE67-996C-4DD1-D890-22213675C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E51528-E0B8-C496-1E32-1FC9B6DE5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6B0B-9A86-4B78-80C6-DBC5128E0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57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A19A1-9A73-5A09-1202-9BF9C1CEE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FA5705-4E8E-BACA-F1CA-B5A2752B77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BA7ED-BF1C-CCC1-338D-70BA83E76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2BD2-A428-4E20-8E9A-187410B1DA05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4C45A-D6C2-84A2-847D-E1B0A2A0D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CC1C3-EDFA-B3A3-0E0E-05EAC4E08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6B0B-9A86-4B78-80C6-DBC5128E0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20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60240C-4CDD-CDA7-E063-0364F30EAA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458118-D773-2A22-5C57-C8ABCA6E85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4A343-5AFE-01CC-6BD9-6CAC76184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2BD2-A428-4E20-8E9A-187410B1DA05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4469B-80F1-91E7-A41E-DF3B89EE0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5AB8E-D7EE-2600-3AD0-109E6C9C8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6B0B-9A86-4B78-80C6-DBC5128E0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37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A55FE-D6B8-6AB6-90DB-4790DA70E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9F81D-2A94-AB1C-88A8-F07869F62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0A03E-761E-BB16-9514-E06EF03C1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2BD2-A428-4E20-8E9A-187410B1DA05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20C40-728C-6C88-934E-529D38F2C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A0486-8A53-E162-D7B1-833C19A55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6B0B-9A86-4B78-80C6-DBC5128E0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2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962C2-0C55-5A9D-96BB-DDC0D5B71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F53695-1C32-08CB-7DAA-4DFBCF26F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786F8-05A1-F617-8011-CB062DD9F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2BD2-A428-4E20-8E9A-187410B1DA05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378FF-0AE1-2AA0-7FE9-A71DD7FCB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C3346-F8CB-C44B-BE0E-8DD4854CE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6B0B-9A86-4B78-80C6-DBC5128E0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02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7175D-76DE-3014-63DB-4F35B9636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3E9D5-D5F7-740F-0E37-A32E87D6A6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EFE86-5B93-E1F2-E1A3-772AF874D6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62E1AF-3E1E-5BF4-7AF4-9B616E571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2BD2-A428-4E20-8E9A-187410B1DA05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0D961-0E66-C573-684B-C60B4243F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12403D-A3CE-8D6C-EA28-92D991429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6B0B-9A86-4B78-80C6-DBC5128E0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04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E51A0-BFD5-F593-8D7A-E286B73E9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0A190A-6804-4CBF-5544-5A406165E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E32105-70CA-4B84-2143-C4849E647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4482E3-21FA-513A-314D-6D8BB3534B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AF9AB8-F9BC-2441-DDA6-4D6DE5D9D4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D1F67F-199E-E0D3-DB4D-414C5C421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2BD2-A428-4E20-8E9A-187410B1DA05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8EBCF0-13A0-7012-8CA4-E8C9B27F1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142BA6-DBFD-22F1-37EA-B3FBFC212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6B0B-9A86-4B78-80C6-DBC5128E0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19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D9C6E-15A1-1A53-BF04-A89CCE92E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C8E5FE-C358-1A2C-049F-B8B0113EA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2BD2-A428-4E20-8E9A-187410B1DA05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3128B-2F44-E68D-A6C5-611ADB8DC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421853-6B8B-850A-8BA4-D12827C3F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6B0B-9A86-4B78-80C6-DBC5128E0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77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DDC15F-8CA8-68EF-5B6C-D38C88503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2BD2-A428-4E20-8E9A-187410B1DA05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2E056C-C813-78FC-0C5C-C6BD4D5FC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1390A4-E4B4-24CD-B106-2566C0686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6B0B-9A86-4B78-80C6-DBC5128E0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24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6ABB5-3E2C-9D0E-8BDE-BB870F43A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D7A8C-C36A-9258-010F-33A269C1C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6773AD-DF30-9107-D203-B878F5DD0E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8780DA-CE54-D72D-884E-314A90DB6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2BD2-A428-4E20-8E9A-187410B1DA05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AFA7D8-36DD-EC7C-EAC4-E21D3DE89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DA4888-39C6-9D2D-E08B-969A5F48D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6B0B-9A86-4B78-80C6-DBC5128E0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77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04C1C-59F5-AC80-560D-01818E338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053F1-F865-8DFA-7046-3F8197987A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968174-F868-5D4E-648E-E483CCC395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8BAEF5-7AE3-E38F-A905-8E815C6C9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2BD2-A428-4E20-8E9A-187410B1DA05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9817BB-C98C-ECE0-EA6F-22F90E904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736631-854E-D512-89F8-7B17BBF07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6B0B-9A86-4B78-80C6-DBC5128E0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20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21FB2F-E236-4372-7009-8D1C0B8A2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1935FF-8AB8-B4F7-0B17-1A028B86D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0BBE1-2D75-92A3-46AC-66666F649C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2BD2-A428-4E20-8E9A-187410B1DA05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4E8E1-7231-000B-2DB5-B96771D73A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2275A8-626A-78CE-4F0D-048FC6674D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D6B0B-9A86-4B78-80C6-DBC5128E0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5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ransom@georgiasouthern.edu" TargetMode="External"/><Relationship Id="rId2" Type="http://schemas.openxmlformats.org/officeDocument/2006/relationships/hyperlink" Target="mailto:mransom411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mransom@georgiasouthern.edu" TargetMode="External"/><Relationship Id="rId2" Type="http://schemas.openxmlformats.org/officeDocument/2006/relationships/hyperlink" Target="mailto:mransom411@gmail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BD79A-657D-508A-C01F-E01B2D5DB6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4101" y="403272"/>
            <a:ext cx="9144000" cy="1194709"/>
          </a:xfrm>
        </p:spPr>
        <p:txBody>
          <a:bodyPr/>
          <a:lstStyle/>
          <a:p>
            <a:r>
              <a:rPr lang="en-US" b="1" dirty="0"/>
              <a:t>IVT,  EVT  and  MVT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65454-1B48-8005-83FB-32A1D0CD02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18587"/>
            <a:ext cx="9144000" cy="72797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19200" dirty="0"/>
              <a:t>Recognize,  Verify  and  Utilize</a:t>
            </a:r>
          </a:p>
          <a:p>
            <a:endParaRPr lang="en-US" sz="19200" dirty="0"/>
          </a:p>
          <a:p>
            <a:endParaRPr lang="en-US" sz="13500" dirty="0"/>
          </a:p>
          <a:p>
            <a:r>
              <a:rPr lang="en-US" sz="13500" dirty="0"/>
              <a:t>Some AP Exam examples and a nifty theorem</a:t>
            </a:r>
          </a:p>
          <a:p>
            <a:endParaRPr lang="en-US" sz="13500" dirty="0"/>
          </a:p>
          <a:p>
            <a:r>
              <a:rPr lang="en-US" sz="13500" dirty="0"/>
              <a:t>Marshall Ransom – </a:t>
            </a:r>
            <a:r>
              <a:rPr lang="en-US" sz="13500" dirty="0">
                <a:hlinkClick r:id="rId2"/>
              </a:rPr>
              <a:t>mransom411@gmail.com</a:t>
            </a:r>
            <a:endParaRPr lang="en-US" sz="13500" dirty="0"/>
          </a:p>
          <a:p>
            <a:r>
              <a:rPr lang="en-US" sz="13500" dirty="0"/>
              <a:t>or </a:t>
            </a:r>
            <a:r>
              <a:rPr lang="en-US" sz="13500" dirty="0">
                <a:hlinkClick r:id="rId3"/>
              </a:rPr>
              <a:t>mransom@georgiasouthern.edu</a:t>
            </a:r>
            <a:endParaRPr lang="en-US" sz="13500" dirty="0"/>
          </a:p>
          <a:p>
            <a:endParaRPr lang="en-US" sz="13500" dirty="0"/>
          </a:p>
        </p:txBody>
      </p:sp>
    </p:spTree>
    <p:extLst>
      <p:ext uri="{BB962C8B-B14F-4D97-AF65-F5344CB8AC3E}">
        <p14:creationId xmlns:p14="http://schemas.microsoft.com/office/powerpoint/2010/main" val="968752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E1B6A21-E7B1-BE3D-5C5D-D442F756F491}"/>
              </a:ext>
            </a:extLst>
          </p:cNvPr>
          <p:cNvSpPr txBox="1"/>
          <p:nvPr/>
        </p:nvSpPr>
        <p:spPr>
          <a:xfrm>
            <a:off x="579267" y="342954"/>
            <a:ext cx="104467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Typical scoring on an AP Exam: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C60D80-FDA0-CBE5-0481-2C83BF2C54E2}"/>
              </a:ext>
            </a:extLst>
          </p:cNvPr>
          <p:cNvSpPr txBox="1"/>
          <p:nvPr/>
        </p:nvSpPr>
        <p:spPr>
          <a:xfrm>
            <a:off x="579266" y="1309565"/>
            <a:ext cx="81297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point:   evidence of 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 ‘ 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= 0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933F7B-1E8F-9E20-029F-31F664FB11BA}"/>
              </a:ext>
            </a:extLst>
          </p:cNvPr>
          <p:cNvSpPr txBox="1"/>
          <p:nvPr/>
        </p:nvSpPr>
        <p:spPr>
          <a:xfrm>
            <a:off x="579266" y="2197966"/>
            <a:ext cx="60945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point:   justification 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9FC585-89D7-4F16-9DCE-05605DC5AB45}"/>
              </a:ext>
            </a:extLst>
          </p:cNvPr>
          <p:cNvSpPr txBox="1"/>
          <p:nvPr/>
        </p:nvSpPr>
        <p:spPr>
          <a:xfrm>
            <a:off x="579266" y="3049378"/>
            <a:ext cx="60945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point:   answer 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81DBAC5-BF60-DCFA-27DD-71D7C119894C}"/>
              </a:ext>
            </a:extLst>
          </p:cNvPr>
          <p:cNvSpPr txBox="1"/>
          <p:nvPr/>
        </p:nvSpPr>
        <p:spPr>
          <a:xfrm>
            <a:off x="575198" y="4218057"/>
            <a:ext cx="11041604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D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 it right:  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= ½………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(1/2)=–1/4…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f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(0)=0…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f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(3)=6.</a:t>
            </a:r>
          </a:p>
          <a:p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Then circle or indicate ½.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311074-88B4-FEC2-CE66-E35C60BEA043}"/>
              </a:ext>
            </a:extLst>
          </p:cNvPr>
          <p:cNvSpPr txBox="1"/>
          <p:nvPr/>
        </p:nvSpPr>
        <p:spPr>
          <a:xfrm>
            <a:off x="6054323" y="2048669"/>
            <a:ext cx="530933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NOTE:  </a:t>
            </a:r>
            <a:r>
              <a:rPr lang="en-US" sz="4000" b="1" dirty="0">
                <a:solidFill>
                  <a:srgbClr val="FF0000"/>
                </a:solidFill>
              </a:rPr>
              <a:t>NOT</a:t>
            </a:r>
            <a:r>
              <a:rPr lang="en-US" sz="4000" b="1" dirty="0"/>
              <a:t> the same as</a:t>
            </a:r>
          </a:p>
          <a:p>
            <a:r>
              <a:rPr lang="en-US" sz="4000" b="1" dirty="0"/>
              <a:t>asking for the absolute</a:t>
            </a:r>
          </a:p>
          <a:p>
            <a:r>
              <a:rPr lang="en-US" sz="4000" b="1" dirty="0"/>
              <a:t>minimum value of </a:t>
            </a:r>
            <a:r>
              <a:rPr lang="en-US" sz="4000" b="1" i="1" dirty="0"/>
              <a:t>f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46445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CF02E7B-920A-0AC6-D406-AF406C1CE4E6}"/>
              </a:ext>
            </a:extLst>
          </p:cNvPr>
          <p:cNvSpPr txBox="1"/>
          <p:nvPr/>
        </p:nvSpPr>
        <p:spPr>
          <a:xfrm>
            <a:off x="1040907" y="405098"/>
            <a:ext cx="10278122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What’s missing from this scoring of EVT work?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D42A3E-EFB4-75C1-8FB4-BE80EAAB0127}"/>
              </a:ext>
            </a:extLst>
          </p:cNvPr>
          <p:cNvSpPr txBox="1"/>
          <p:nvPr/>
        </p:nvSpPr>
        <p:spPr>
          <a:xfrm>
            <a:off x="721309" y="2003078"/>
            <a:ext cx="1059771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u="sng" dirty="0">
                <a:solidFill>
                  <a:prstClr val="black"/>
                </a:solidFill>
                <a:latin typeface="Calibri" panose="020F0502020204030204"/>
              </a:rPr>
              <a:t>T</a:t>
            </a:r>
            <a:r>
              <a:rPr kumimoji="0" lang="en-US" sz="4000" b="1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hus</a:t>
            </a:r>
            <a:r>
              <a:rPr kumimoji="0" lang="en-US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far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no need to “assert” that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is continuous.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976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949DAEBB-4F9B-5CA7-7FF4-E1098A871D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555391"/>
              </p:ext>
            </p:extLst>
          </p:nvPr>
        </p:nvGraphicFramePr>
        <p:xfrm>
          <a:off x="664839" y="1664516"/>
          <a:ext cx="3321234" cy="4053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7078">
                  <a:extLst>
                    <a:ext uri="{9D8B030D-6E8A-4147-A177-3AD203B41FA5}">
                      <a16:colId xmlns:a16="http://schemas.microsoft.com/office/drawing/2014/main" val="3370024619"/>
                    </a:ext>
                  </a:extLst>
                </a:gridCol>
                <a:gridCol w="1107078">
                  <a:extLst>
                    <a:ext uri="{9D8B030D-6E8A-4147-A177-3AD203B41FA5}">
                      <a16:colId xmlns:a16="http://schemas.microsoft.com/office/drawing/2014/main" val="714856283"/>
                    </a:ext>
                  </a:extLst>
                </a:gridCol>
                <a:gridCol w="1107078">
                  <a:extLst>
                    <a:ext uri="{9D8B030D-6E8A-4147-A177-3AD203B41FA5}">
                      <a16:colId xmlns:a16="http://schemas.microsoft.com/office/drawing/2014/main" val="2000921773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400889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–5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–3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632224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–4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–1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15194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–3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0747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–2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560436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–1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–2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49683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686033"/>
                  </a:ext>
                </a:extLst>
              </a:tr>
            </a:tbl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8BC84BAD-5010-2934-C998-D525B19F61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4405195"/>
              </p:ext>
            </p:extLst>
          </p:nvPr>
        </p:nvGraphicFramePr>
        <p:xfrm>
          <a:off x="1931163" y="1732588"/>
          <a:ext cx="788586" cy="485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0120" imgH="203040" progId="Equation.DSMT4">
                  <p:embed/>
                </p:oleObj>
              </mc:Choice>
              <mc:Fallback>
                <p:oleObj name="Equation" r:id="rId2" imgW="330120" imgH="2030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A0537189-9E99-C70B-AC25-A498E3CB088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931163" y="1732588"/>
                        <a:ext cx="788586" cy="4852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BB1603F-E3DF-8280-3B42-020FCA9144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6816343"/>
              </p:ext>
            </p:extLst>
          </p:nvPr>
        </p:nvGraphicFramePr>
        <p:xfrm>
          <a:off x="3011692" y="1732589"/>
          <a:ext cx="849243" cy="485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5320" imgH="203040" progId="Equation.DSMT4">
                  <p:embed/>
                </p:oleObj>
              </mc:Choice>
              <mc:Fallback>
                <p:oleObj name="Equation" r:id="rId4" imgW="355320" imgH="2030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805A479D-BA28-D195-790B-29AD603B6E4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11692" y="1732589"/>
                        <a:ext cx="849243" cy="4852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F68979B-87E6-D003-E0B7-AE2D1F22733E}"/>
              </a:ext>
            </a:extLst>
          </p:cNvPr>
          <p:cNvSpPr txBox="1"/>
          <p:nvPr/>
        </p:nvSpPr>
        <p:spPr>
          <a:xfrm>
            <a:off x="3860935" y="312996"/>
            <a:ext cx="37888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A nifty theorem?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590C68D-BB8B-28DE-78BA-74CA1A2974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65969" y="1178277"/>
            <a:ext cx="6809822" cy="229229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20D0773-5ED6-A85F-9CC2-C3E6D5A2E2E2}"/>
              </a:ext>
            </a:extLst>
          </p:cNvPr>
          <p:cNvSpPr txBox="1"/>
          <p:nvPr/>
        </p:nvSpPr>
        <p:spPr>
          <a:xfrm>
            <a:off x="2865417" y="2276242"/>
            <a:ext cx="172004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/–6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E28E9C-2468-D703-B5F0-58B585C2B7E3}"/>
              </a:ext>
            </a:extLst>
          </p:cNvPr>
          <p:cNvSpPr txBox="1"/>
          <p:nvPr/>
        </p:nvSpPr>
        <p:spPr>
          <a:xfrm>
            <a:off x="4538118" y="3458694"/>
            <a:ext cx="65605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Because it’s differentiable we</a:t>
            </a:r>
          </a:p>
          <a:p>
            <a:r>
              <a:rPr lang="en-US" sz="4000" b="1" dirty="0"/>
              <a:t>know </a:t>
            </a:r>
            <a:r>
              <a:rPr lang="en-US" sz="4000" b="1" i="1" dirty="0"/>
              <a:t>g</a:t>
            </a:r>
            <a:r>
              <a:rPr lang="en-US" sz="4000" b="1" dirty="0"/>
              <a:t> is continuous….. </a:t>
            </a:r>
            <a:r>
              <a:rPr lang="en-US" sz="4000" b="1" i="1" dirty="0"/>
              <a:t>g</a:t>
            </a:r>
            <a:r>
              <a:rPr lang="en-US" sz="4000" b="1" dirty="0"/>
              <a:t>’ ??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A6FFA0-0110-651C-DC02-60F6DFCE9809}"/>
              </a:ext>
            </a:extLst>
          </p:cNvPr>
          <p:cNvSpPr txBox="1"/>
          <p:nvPr/>
        </p:nvSpPr>
        <p:spPr>
          <a:xfrm>
            <a:off x="4509187" y="5025867"/>
            <a:ext cx="66580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Use of IVT requires continuity!</a:t>
            </a:r>
          </a:p>
        </p:txBody>
      </p:sp>
    </p:spTree>
    <p:extLst>
      <p:ext uri="{BB962C8B-B14F-4D97-AF65-F5344CB8AC3E}">
        <p14:creationId xmlns:p14="http://schemas.microsoft.com/office/powerpoint/2010/main" val="10785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C06973C-8962-F865-B713-A8A31A357433}"/>
              </a:ext>
            </a:extLst>
          </p:cNvPr>
          <p:cNvSpPr txBox="1"/>
          <p:nvPr/>
        </p:nvSpPr>
        <p:spPr>
          <a:xfrm>
            <a:off x="541538" y="413975"/>
            <a:ext cx="1117698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derivative does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have to be continuous but…..</a:t>
            </a:r>
          </a:p>
          <a:p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.…. a derivative 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does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 have the IVT property.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BC7154-D4F7-55F7-8B98-EB94E62AAF68}"/>
              </a:ext>
            </a:extLst>
          </p:cNvPr>
          <p:cNvSpPr txBox="1"/>
          <p:nvPr/>
        </p:nvSpPr>
        <p:spPr>
          <a:xfrm>
            <a:off x="541538" y="2464717"/>
            <a:ext cx="1128351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nifty theorem:  If a function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is differentiable on an interval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then for every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&lt;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I…..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if 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k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 is between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‘(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and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‘(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there is a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on [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 with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‘(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c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) = 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k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3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092D91D-7FF3-1B97-C184-06D5C4EED36F}"/>
              </a:ext>
            </a:extLst>
          </p:cNvPr>
          <p:cNvSpPr txBox="1"/>
          <p:nvPr/>
        </p:nvSpPr>
        <p:spPr>
          <a:xfrm>
            <a:off x="804909" y="135216"/>
            <a:ext cx="1058218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proof: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Case 1: 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‘(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)&gt;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&gt;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‘(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)……..Case 2: 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‘(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)&lt;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&lt;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‘(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b="1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solidFill>
                  <a:srgbClr val="FF0000"/>
                </a:solidFill>
                <a:latin typeface="Calibri" panose="020F0502020204030204"/>
              </a:rPr>
              <a:t>GOAL: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    Find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on [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 with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‘(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c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) = 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k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DC42BB-DF27-8E1D-2137-1B033F3AFDD7}"/>
              </a:ext>
            </a:extLst>
          </p:cNvPr>
          <p:cNvSpPr txBox="1"/>
          <p:nvPr/>
        </p:nvSpPr>
        <p:spPr>
          <a:xfrm>
            <a:off x="559294" y="2881968"/>
            <a:ext cx="1075085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will examine Case 1 and search for a MAX.</a:t>
            </a:r>
          </a:p>
          <a:p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From the inequality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‘(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k 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 0 and 0 &gt;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‘(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–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62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A475BB8-F548-9ECA-38F7-3BA0E6FA7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32" y="491532"/>
            <a:ext cx="12192000" cy="166692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BB95543-B8C1-A18F-7027-A288430709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68" y="2087543"/>
            <a:ext cx="12004064" cy="229229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C64D20A-6A7D-02ED-607D-80B08EECA3DA}"/>
              </a:ext>
            </a:extLst>
          </p:cNvPr>
          <p:cNvSpPr txBox="1"/>
          <p:nvPr/>
        </p:nvSpPr>
        <p:spPr>
          <a:xfrm>
            <a:off x="348448" y="4530757"/>
            <a:ext cx="106776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look at Case 1 noting that 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‘(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=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‘(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–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k.</a:t>
            </a:r>
          </a:p>
        </p:txBody>
      </p:sp>
    </p:spTree>
    <p:extLst>
      <p:ext uri="{BB962C8B-B14F-4D97-AF65-F5344CB8AC3E}">
        <p14:creationId xmlns:p14="http://schemas.microsoft.com/office/powerpoint/2010/main" val="37404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F01491B-382F-E1CC-C62A-711A1E16E921}"/>
              </a:ext>
            </a:extLst>
          </p:cNvPr>
          <p:cNvSpPr txBox="1"/>
          <p:nvPr/>
        </p:nvSpPr>
        <p:spPr>
          <a:xfrm>
            <a:off x="275208" y="522678"/>
            <a:ext cx="1171852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MAX 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of  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h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somewhere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on [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 when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 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‘(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)&gt;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&gt;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 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‘(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).</a:t>
            </a:r>
          </a:p>
          <a:p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by EVT for  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h. 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 Is  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h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a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)  the Maximum value?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D6958A-66BF-23B5-C545-B62CAD656588}"/>
              </a:ext>
            </a:extLst>
          </p:cNvPr>
          <p:cNvSpPr txBox="1"/>
          <p:nvPr/>
        </p:nvSpPr>
        <p:spPr>
          <a:xfrm>
            <a:off x="275207" y="2033431"/>
            <a:ext cx="1171852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we have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‘(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–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&gt; 0 from the inequality, meaning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‘(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=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‘(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–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&gt; 0.    BUT…..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limit of the difference quotient (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–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))/(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&lt; 0.   Some confusion???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CC3253-1B78-0731-4720-01785DEBF584}"/>
              </a:ext>
            </a:extLst>
          </p:cNvPr>
          <p:cNvSpPr txBox="1"/>
          <p:nvPr/>
        </p:nvSpPr>
        <p:spPr>
          <a:xfrm>
            <a:off x="275206" y="4367481"/>
            <a:ext cx="1144331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That means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‘(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is both + and – ?????  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Max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6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DCA7D6A-5C8C-68B8-365A-BFD0D8843CC4}"/>
              </a:ext>
            </a:extLst>
          </p:cNvPr>
          <p:cNvSpPr txBox="1"/>
          <p:nvPr/>
        </p:nvSpPr>
        <p:spPr>
          <a:xfrm>
            <a:off x="559293" y="207678"/>
            <a:ext cx="849371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b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 the Maximum value?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D4F794-F692-34BA-2850-15346A497D16}"/>
              </a:ext>
            </a:extLst>
          </p:cNvPr>
          <p:cNvSpPr txBox="1"/>
          <p:nvPr/>
        </p:nvSpPr>
        <p:spPr>
          <a:xfrm>
            <a:off x="559293" y="1266648"/>
            <a:ext cx="114877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 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b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we have 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‘(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=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‘(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b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–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&lt; 0 from the inequality. 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53F17F-094E-F98A-A1C1-7897AFE26C0C}"/>
              </a:ext>
            </a:extLst>
          </p:cNvPr>
          <p:cNvSpPr txBox="1"/>
          <p:nvPr/>
        </p:nvSpPr>
        <p:spPr>
          <a:xfrm>
            <a:off x="559293" y="2572835"/>
            <a:ext cx="1082188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AND ALSO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….. the limit of the difference quotient (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–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b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))/(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b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&gt;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0.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      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Max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 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b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AF5018-431F-E31C-1B7C-577342638A7E}"/>
              </a:ext>
            </a:extLst>
          </p:cNvPr>
          <p:cNvSpPr txBox="1"/>
          <p:nvPr/>
        </p:nvSpPr>
        <p:spPr>
          <a:xfrm>
            <a:off x="559293" y="4578269"/>
            <a:ext cx="86202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i="1" dirty="0">
                <a:latin typeface="Calibri" panose="020F0502020204030204"/>
              </a:rPr>
              <a:t>h</a:t>
            </a:r>
            <a:r>
              <a:rPr lang="en-US" sz="4000" b="1" dirty="0">
                <a:latin typeface="Calibri" panose="020F0502020204030204"/>
              </a:rPr>
              <a:t>(</a:t>
            </a:r>
            <a:r>
              <a:rPr lang="en-US" sz="4000" b="1" i="1" dirty="0">
                <a:latin typeface="Calibri" panose="020F0502020204030204"/>
              </a:rPr>
              <a:t>c</a:t>
            </a:r>
            <a:r>
              <a:rPr lang="en-US" sz="4000" b="1" dirty="0">
                <a:latin typeface="Calibri" panose="020F0502020204030204"/>
              </a:rPr>
              <a:t>) must be the Max, 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for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c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 with 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a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&lt;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c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&lt;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b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10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F6930E0-E703-D676-555A-DA46F74A1ECA}"/>
              </a:ext>
            </a:extLst>
          </p:cNvPr>
          <p:cNvSpPr txBox="1"/>
          <p:nvPr/>
        </p:nvSpPr>
        <p:spPr>
          <a:xfrm>
            <a:off x="665826" y="902247"/>
            <a:ext cx="1104382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By Fermat’s theorem, since 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h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’(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c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) exists, 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h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’(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c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) = 0.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4DE36B-8A1A-784F-7A38-50F50103A873}"/>
              </a:ext>
            </a:extLst>
          </p:cNvPr>
          <p:cNvSpPr txBox="1"/>
          <p:nvPr/>
        </p:nvSpPr>
        <p:spPr>
          <a:xfrm>
            <a:off x="665826" y="2278286"/>
            <a:ext cx="112835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’(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=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‘(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–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= 0 meaning that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‘(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=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VOILA!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0E84DE-097B-5047-3BA1-494342163A00}"/>
              </a:ext>
            </a:extLst>
          </p:cNvPr>
          <p:cNvSpPr txBox="1"/>
          <p:nvPr/>
        </p:nvSpPr>
        <p:spPr>
          <a:xfrm>
            <a:off x="590366" y="3871829"/>
            <a:ext cx="1143443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The “nifty theorem” is known as </a:t>
            </a:r>
            <a:r>
              <a:rPr lang="en-US" sz="4000" b="1" dirty="0" err="1">
                <a:solidFill>
                  <a:prstClr val="black"/>
                </a:solidFill>
                <a:latin typeface="Calibri" panose="020F0502020204030204"/>
              </a:rPr>
              <a:t>Darboux’s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 theorem.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78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FFB2F7F-E2A8-9C18-5FBC-F7CC838D345B}"/>
              </a:ext>
            </a:extLst>
          </p:cNvPr>
          <p:cNvSpPr txBox="1"/>
          <p:nvPr/>
        </p:nvSpPr>
        <p:spPr>
          <a:xfrm>
            <a:off x="2350621" y="663388"/>
            <a:ext cx="7175682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/>
              <a:t>Marshall Ransom</a:t>
            </a:r>
          </a:p>
          <a:p>
            <a:endParaRPr lang="en-US" sz="4000" dirty="0">
              <a:hlinkClick r:id="rId2"/>
            </a:endParaRPr>
          </a:p>
          <a:p>
            <a:pPr algn="ctr"/>
            <a:r>
              <a:rPr lang="en-US" sz="4000" dirty="0">
                <a:hlinkClick r:id="rId2"/>
              </a:rPr>
              <a:t>mransom411@gmail.com</a:t>
            </a:r>
            <a:endParaRPr lang="en-US" sz="4000" dirty="0"/>
          </a:p>
          <a:p>
            <a:endParaRPr lang="en-US" sz="4000" dirty="0"/>
          </a:p>
          <a:p>
            <a:pPr algn="ctr"/>
            <a:r>
              <a:rPr lang="en-US" sz="4000" dirty="0"/>
              <a:t>OR</a:t>
            </a:r>
          </a:p>
          <a:p>
            <a:pPr algn="ctr"/>
            <a:endParaRPr lang="en-US" sz="4000" dirty="0">
              <a:hlinkClick r:id="rId3"/>
            </a:endParaRPr>
          </a:p>
          <a:p>
            <a:pPr algn="ctr"/>
            <a:r>
              <a:rPr lang="en-US" sz="4000" dirty="0">
                <a:hlinkClick r:id="rId3"/>
              </a:rPr>
              <a:t>mransom@georgiasouthern.edu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041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AF316E-D18D-30E3-4E90-B9F50830B3DD}"/>
              </a:ext>
            </a:extLst>
          </p:cNvPr>
          <p:cNvSpPr txBox="1"/>
          <p:nvPr/>
        </p:nvSpPr>
        <p:spPr>
          <a:xfrm>
            <a:off x="4243527" y="523782"/>
            <a:ext cx="28248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Hypotheses: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9A9E111-7685-B5A1-8CA3-F9F8F06D5074}"/>
              </a:ext>
            </a:extLst>
          </p:cNvPr>
          <p:cNvGrpSpPr/>
          <p:nvPr/>
        </p:nvGrpSpPr>
        <p:grpSpPr>
          <a:xfrm>
            <a:off x="1083075" y="1793289"/>
            <a:ext cx="1820627" cy="2167214"/>
            <a:chOff x="1083075" y="1793289"/>
            <a:chExt cx="1820627" cy="2167214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7A06FBF3-98E3-2884-83AB-FDCFA88E7D96}"/>
                </a:ext>
              </a:extLst>
            </p:cNvPr>
            <p:cNvSpPr txBox="1"/>
            <p:nvPr/>
          </p:nvSpPr>
          <p:spPr>
            <a:xfrm>
              <a:off x="1083076" y="1793289"/>
              <a:ext cx="150804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/>
                <a:t>1. IVT:</a:t>
              </a:r>
              <a:endParaRPr lang="en-US" sz="4000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5680C12-E42A-4F4E-D76A-8302B13849B1}"/>
                </a:ext>
              </a:extLst>
            </p:cNvPr>
            <p:cNvSpPr txBox="1"/>
            <p:nvPr/>
          </p:nvSpPr>
          <p:spPr>
            <a:xfrm>
              <a:off x="1083076" y="2501175"/>
              <a:ext cx="162185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/>
                <a:t>2. EVT:</a:t>
              </a:r>
              <a:endParaRPr lang="en-US" sz="4000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B7C8EA5-9BAC-5D3E-2016-0EA434963634}"/>
                </a:ext>
              </a:extLst>
            </p:cNvPr>
            <p:cNvSpPr txBox="1"/>
            <p:nvPr/>
          </p:nvSpPr>
          <p:spPr>
            <a:xfrm>
              <a:off x="1083075" y="3252617"/>
              <a:ext cx="18206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/>
                <a:t>3. MVT:</a:t>
              </a:r>
              <a:endParaRPr lang="en-US" sz="4000" dirty="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7972162-490C-1C5C-4E6B-0967307334E7}"/>
              </a:ext>
            </a:extLst>
          </p:cNvPr>
          <p:cNvGrpSpPr/>
          <p:nvPr/>
        </p:nvGrpSpPr>
        <p:grpSpPr>
          <a:xfrm>
            <a:off x="2513585" y="1793289"/>
            <a:ext cx="7568867" cy="2167214"/>
            <a:chOff x="2513585" y="1793289"/>
            <a:chExt cx="7568867" cy="216721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C4CD800-4ED6-B0AE-47CC-31618995DAA4}"/>
                </a:ext>
              </a:extLst>
            </p:cNvPr>
            <p:cNvSpPr txBox="1"/>
            <p:nvPr/>
          </p:nvSpPr>
          <p:spPr>
            <a:xfrm>
              <a:off x="2513585" y="1793289"/>
              <a:ext cx="756886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/>
                <a:t>   A function is continuous on [a, b]</a:t>
              </a:r>
              <a:endParaRPr lang="en-US" sz="4000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F2DA4CE-4B81-62D2-8BDA-B8481A8B957E}"/>
                </a:ext>
              </a:extLst>
            </p:cNvPr>
            <p:cNvSpPr txBox="1"/>
            <p:nvPr/>
          </p:nvSpPr>
          <p:spPr>
            <a:xfrm>
              <a:off x="2513585" y="2501175"/>
              <a:ext cx="756886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/>
                <a:t>   A function is continuous on [a, b]</a:t>
              </a:r>
              <a:endParaRPr lang="en-US" sz="4000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7AE7625-B538-DAAB-C4E8-3542314D3FB4}"/>
                </a:ext>
              </a:extLst>
            </p:cNvPr>
            <p:cNvSpPr txBox="1"/>
            <p:nvPr/>
          </p:nvSpPr>
          <p:spPr>
            <a:xfrm>
              <a:off x="2513585" y="3252617"/>
              <a:ext cx="756886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/>
                <a:t>   A function is continuous on [a, b]</a:t>
              </a:r>
              <a:endParaRPr lang="en-US" sz="4000" dirty="0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5639D48C-3BFE-3803-60AD-73ACBAC6BF1B}"/>
              </a:ext>
            </a:extLst>
          </p:cNvPr>
          <p:cNvSpPr txBox="1"/>
          <p:nvPr/>
        </p:nvSpPr>
        <p:spPr>
          <a:xfrm>
            <a:off x="1083075" y="3916947"/>
            <a:ext cx="98686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…..AND the function is differentiable on (a, b)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4881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71FDA-B3D9-99AC-417E-67AE3D88A0D1}"/>
              </a:ext>
            </a:extLst>
          </p:cNvPr>
          <p:cNvSpPr txBox="1"/>
          <p:nvPr/>
        </p:nvSpPr>
        <p:spPr>
          <a:xfrm>
            <a:off x="4085947" y="183156"/>
            <a:ext cx="294516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Conclusion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s: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80CD3F0-B2CF-0CDE-8A95-59E3B2B37895}"/>
              </a:ext>
            </a:extLst>
          </p:cNvPr>
          <p:cNvGrpSpPr/>
          <p:nvPr/>
        </p:nvGrpSpPr>
        <p:grpSpPr>
          <a:xfrm>
            <a:off x="517124" y="999901"/>
            <a:ext cx="1844336" cy="3451091"/>
            <a:chOff x="517124" y="999901"/>
            <a:chExt cx="1844336" cy="3451091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355E6F8-2386-27E0-D9C0-D258CEBF0061}"/>
                </a:ext>
              </a:extLst>
            </p:cNvPr>
            <p:cNvSpPr txBox="1"/>
            <p:nvPr/>
          </p:nvSpPr>
          <p:spPr>
            <a:xfrm>
              <a:off x="517124" y="999901"/>
              <a:ext cx="1755559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1. IVT:</a:t>
              </a:r>
              <a:endPara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892650F-E2D8-26B4-CF0F-F1EF7F1F3A37}"/>
                </a:ext>
              </a:extLst>
            </p:cNvPr>
            <p:cNvSpPr txBox="1"/>
            <p:nvPr/>
          </p:nvSpPr>
          <p:spPr>
            <a:xfrm>
              <a:off x="519343" y="2180631"/>
              <a:ext cx="1613517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4000" b="1" dirty="0">
                  <a:solidFill>
                    <a:prstClr val="black"/>
                  </a:solidFill>
                  <a:latin typeface="Calibri" panose="020F0502020204030204"/>
                </a:rPr>
                <a:t>2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. </a:t>
              </a:r>
              <a:r>
                <a:rPr lang="en-US" sz="4000" b="1" dirty="0">
                  <a:solidFill>
                    <a:prstClr val="black"/>
                  </a:solidFill>
                  <a:latin typeface="Calibri" panose="020F0502020204030204"/>
                </a:rPr>
                <a:t>E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VT:</a:t>
              </a:r>
              <a:endPara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E230E73-DE70-DE3F-C366-76BF29B7A605}"/>
                </a:ext>
              </a:extLst>
            </p:cNvPr>
            <p:cNvSpPr txBox="1"/>
            <p:nvPr/>
          </p:nvSpPr>
          <p:spPr>
            <a:xfrm>
              <a:off x="517124" y="3743106"/>
              <a:ext cx="184433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4000" b="1" dirty="0">
                  <a:solidFill>
                    <a:prstClr val="black"/>
                  </a:solidFill>
                  <a:latin typeface="Calibri" panose="020F0502020204030204"/>
                </a:rPr>
                <a:t>3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. </a:t>
              </a:r>
              <a:r>
                <a:rPr lang="en-US" sz="4000" b="1" dirty="0">
                  <a:solidFill>
                    <a:prstClr val="black"/>
                  </a:solidFill>
                  <a:latin typeface="Calibri" panose="020F0502020204030204"/>
                </a:rPr>
                <a:t>M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VT:</a:t>
              </a:r>
              <a:endPara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EA311ED2-7C3A-9AEA-4FEB-435248D2A8C1}"/>
              </a:ext>
            </a:extLst>
          </p:cNvPr>
          <p:cNvSpPr txBox="1"/>
          <p:nvPr/>
        </p:nvSpPr>
        <p:spPr>
          <a:xfrm>
            <a:off x="2432482" y="999901"/>
            <a:ext cx="94296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/>
              <a:t>k</a:t>
            </a:r>
            <a:r>
              <a:rPr lang="en-US" sz="4000" b="1" dirty="0"/>
              <a:t> between </a:t>
            </a:r>
            <a:r>
              <a:rPr lang="en-US" sz="4000" b="1" i="1" dirty="0"/>
              <a:t>f</a:t>
            </a:r>
            <a:r>
              <a:rPr lang="en-US" sz="4000" b="1" dirty="0"/>
              <a:t>(</a:t>
            </a:r>
            <a:r>
              <a:rPr lang="en-US" sz="4000" b="1" i="1" dirty="0"/>
              <a:t>a</a:t>
            </a:r>
            <a:r>
              <a:rPr lang="en-US" sz="4000" b="1" dirty="0"/>
              <a:t>) and </a:t>
            </a:r>
            <a:r>
              <a:rPr lang="en-US" sz="4000" b="1" i="1" dirty="0"/>
              <a:t>f</a:t>
            </a:r>
            <a:r>
              <a:rPr lang="en-US" sz="4000" b="1" dirty="0"/>
              <a:t>(</a:t>
            </a:r>
            <a:r>
              <a:rPr lang="en-US" sz="4000" b="1" i="1" dirty="0"/>
              <a:t>b</a:t>
            </a:r>
            <a:r>
              <a:rPr lang="en-US" sz="4000" b="1" dirty="0"/>
              <a:t>) means </a:t>
            </a:r>
            <a:r>
              <a:rPr lang="en-US" sz="4000" b="1" i="1" dirty="0"/>
              <a:t>a</a:t>
            </a:r>
            <a:r>
              <a:rPr lang="en-US" sz="4000" b="1" dirty="0"/>
              <a:t>&lt;</a:t>
            </a:r>
            <a:r>
              <a:rPr lang="en-US" sz="4000" b="1" i="1" dirty="0"/>
              <a:t>c</a:t>
            </a:r>
            <a:r>
              <a:rPr lang="en-US" sz="4000" b="1" dirty="0"/>
              <a:t>&lt;</a:t>
            </a:r>
            <a:r>
              <a:rPr lang="en-US" sz="4000" b="1" i="1" dirty="0"/>
              <a:t>b</a:t>
            </a:r>
            <a:r>
              <a:rPr lang="en-US" sz="4000" b="1" dirty="0"/>
              <a:t>, </a:t>
            </a:r>
            <a:r>
              <a:rPr lang="en-US" sz="4000" b="1" i="1" dirty="0"/>
              <a:t>f</a:t>
            </a:r>
            <a:r>
              <a:rPr lang="en-US" sz="4000" b="1" dirty="0"/>
              <a:t>(</a:t>
            </a:r>
            <a:r>
              <a:rPr lang="en-US" sz="4000" b="1" i="1" dirty="0"/>
              <a:t>c</a:t>
            </a:r>
            <a:r>
              <a:rPr lang="en-US" sz="4000" b="1" dirty="0"/>
              <a:t>)=</a:t>
            </a:r>
            <a:r>
              <a:rPr lang="en-US" sz="4000" b="1" i="1" dirty="0"/>
              <a:t>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F586F3-E87A-2BC2-7CF7-3729A3C0C445}"/>
              </a:ext>
            </a:extLst>
          </p:cNvPr>
          <p:cNvSpPr txBox="1"/>
          <p:nvPr/>
        </p:nvSpPr>
        <p:spPr>
          <a:xfrm>
            <a:off x="2825319" y="2003078"/>
            <a:ext cx="730410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There are 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absolute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max and min   values of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somewhere on [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].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57D708-4DEE-87C7-C44E-71B82464B503}"/>
              </a:ext>
            </a:extLst>
          </p:cNvPr>
          <p:cNvSpPr txBox="1"/>
          <p:nvPr/>
        </p:nvSpPr>
        <p:spPr>
          <a:xfrm>
            <a:off x="2701029" y="3743105"/>
            <a:ext cx="771247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f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b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) – 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f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a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))/(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b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 – 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a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) = 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f ’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c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) for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&lt;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&lt;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  <a:endParaRPr kumimoji="0" lang="en-US" sz="4000" b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6E3E2C-A1C9-E0A6-D832-D520CC6FF166}"/>
              </a:ext>
            </a:extLst>
          </p:cNvPr>
          <p:cNvSpPr txBox="1"/>
          <p:nvPr/>
        </p:nvSpPr>
        <p:spPr>
          <a:xfrm>
            <a:off x="763480" y="4541156"/>
            <a:ext cx="108485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i.e., Avg rate of change = 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f ’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c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) somewhere in (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a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b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)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44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7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2FD2B7C-7649-CCF3-277B-0BCBF90F09FC}"/>
              </a:ext>
            </a:extLst>
          </p:cNvPr>
          <p:cNvSpPr txBox="1"/>
          <p:nvPr/>
        </p:nvSpPr>
        <p:spPr>
          <a:xfrm>
            <a:off x="1754042" y="319596"/>
            <a:ext cx="86839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Some examples from AP Calculus Exams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813B08-70DF-BD24-6E97-45F24F1E094A}"/>
              </a:ext>
            </a:extLst>
          </p:cNvPr>
          <p:cNvSpPr txBox="1"/>
          <p:nvPr/>
        </p:nvSpPr>
        <p:spPr>
          <a:xfrm>
            <a:off x="609138" y="1244591"/>
            <a:ext cx="60945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IVT:   2022AB/BC4 Part b   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4C36A6-6B54-E7A7-30D7-C54F08108FEC}"/>
              </a:ext>
            </a:extLst>
          </p:cNvPr>
          <p:cNvSpPr txBox="1"/>
          <p:nvPr/>
        </p:nvSpPr>
        <p:spPr>
          <a:xfrm>
            <a:off x="3048740" y="2438084"/>
            <a:ext cx="609452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Justify whether there is a time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the interval [0, 3] such that: </a:t>
            </a:r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DEB474C-F64F-5E79-3991-93D268A80B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9155212"/>
              </p:ext>
            </p:extLst>
          </p:nvPr>
        </p:nvGraphicFramePr>
        <p:xfrm>
          <a:off x="5350253" y="3732551"/>
          <a:ext cx="1633538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22080" imgH="203040" progId="Equation.DSMT4">
                  <p:embed/>
                </p:oleObj>
              </mc:Choice>
              <mc:Fallback>
                <p:oleObj name="Equation" r:id="rId2" imgW="622080" imgH="2030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5A51EC37-0DD3-2A66-3B2E-C4FAF650F67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350253" y="3732551"/>
                        <a:ext cx="1633538" cy="644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FD1B346-3929-2A46-65E3-F5C218A93460}"/>
              </a:ext>
            </a:extLst>
          </p:cNvPr>
          <p:cNvSpPr txBox="1"/>
          <p:nvPr/>
        </p:nvSpPr>
        <p:spPr>
          <a:xfrm>
            <a:off x="976544" y="4722920"/>
            <a:ext cx="711329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b="1" dirty="0"/>
              <a:t>IS –6 between </a:t>
            </a:r>
            <a:r>
              <a:rPr lang="en-US" sz="4000" b="1" i="1" dirty="0"/>
              <a:t>r</a:t>
            </a:r>
            <a:r>
              <a:rPr lang="en-US" sz="4000" b="1" dirty="0"/>
              <a:t>’(0) and </a:t>
            </a:r>
            <a:r>
              <a:rPr lang="en-US" sz="4000" b="1" i="1" dirty="0"/>
              <a:t>r</a:t>
            </a:r>
            <a:r>
              <a:rPr lang="en-US" sz="4000" b="1" dirty="0"/>
              <a:t>’(3)?</a:t>
            </a:r>
          </a:p>
          <a:p>
            <a:pPr marL="742950" indent="-742950">
              <a:buAutoNum type="arabicPeriod"/>
            </a:pPr>
            <a:r>
              <a:rPr lang="en-US" sz="4000" b="1" dirty="0"/>
              <a:t>IS </a:t>
            </a:r>
            <a:r>
              <a:rPr lang="en-US" sz="4000" b="1" i="1" dirty="0"/>
              <a:t>r</a:t>
            </a:r>
            <a:r>
              <a:rPr lang="en-US" sz="4000" b="1" dirty="0"/>
              <a:t>’(</a:t>
            </a:r>
            <a:r>
              <a:rPr lang="en-US" sz="4000" b="1" i="1" dirty="0"/>
              <a:t>t</a:t>
            </a:r>
            <a:r>
              <a:rPr lang="en-US" sz="4000" b="1" dirty="0"/>
              <a:t>) continuous?</a:t>
            </a:r>
          </a:p>
        </p:txBody>
      </p:sp>
    </p:spTree>
    <p:extLst>
      <p:ext uri="{BB962C8B-B14F-4D97-AF65-F5344CB8AC3E}">
        <p14:creationId xmlns:p14="http://schemas.microsoft.com/office/powerpoint/2010/main" val="71551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CA6E3D53-0E27-9244-2C8D-1F66457F9C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2505842"/>
              </p:ext>
            </p:extLst>
          </p:nvPr>
        </p:nvGraphicFramePr>
        <p:xfrm>
          <a:off x="1084612" y="411649"/>
          <a:ext cx="929100" cy="707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6400" imgH="203040" progId="Equation.DSMT4">
                  <p:embed/>
                </p:oleObj>
              </mc:Choice>
              <mc:Fallback>
                <p:oleObj name="Equation" r:id="rId2" imgW="266400" imgH="20304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6882D563-889E-9880-34FF-741D15053C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84612" y="411649"/>
                        <a:ext cx="929100" cy="7078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0A326A3-3AA0-FBA4-E524-57DBF2120180}"/>
              </a:ext>
            </a:extLst>
          </p:cNvPr>
          <p:cNvSpPr txBox="1"/>
          <p:nvPr/>
        </p:nvSpPr>
        <p:spPr>
          <a:xfrm>
            <a:off x="2009496" y="393893"/>
            <a:ext cx="817300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given as twice differentiable and……</a:t>
            </a:r>
            <a:endParaRPr lang="en-US" dirty="0"/>
          </a:p>
        </p:txBody>
      </p:sp>
      <p:graphicFrame>
        <p:nvGraphicFramePr>
          <p:cNvPr id="4" name="Table 10">
            <a:extLst>
              <a:ext uri="{FF2B5EF4-FFF2-40B4-BE49-F238E27FC236}">
                <a16:creationId xmlns:a16="http://schemas.microsoft.com/office/drawing/2014/main" id="{1787F3DD-3294-8262-3816-AC644817F9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003258"/>
              </p:ext>
            </p:extLst>
          </p:nvPr>
        </p:nvGraphicFramePr>
        <p:xfrm>
          <a:off x="1549162" y="1438183"/>
          <a:ext cx="8222208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0368">
                  <a:extLst>
                    <a:ext uri="{9D8B030D-6E8A-4147-A177-3AD203B41FA5}">
                      <a16:colId xmlns:a16="http://schemas.microsoft.com/office/drawing/2014/main" val="3473713419"/>
                    </a:ext>
                  </a:extLst>
                </a:gridCol>
                <a:gridCol w="1370368">
                  <a:extLst>
                    <a:ext uri="{9D8B030D-6E8A-4147-A177-3AD203B41FA5}">
                      <a16:colId xmlns:a16="http://schemas.microsoft.com/office/drawing/2014/main" val="3378365019"/>
                    </a:ext>
                  </a:extLst>
                </a:gridCol>
                <a:gridCol w="1370368">
                  <a:extLst>
                    <a:ext uri="{9D8B030D-6E8A-4147-A177-3AD203B41FA5}">
                      <a16:colId xmlns:a16="http://schemas.microsoft.com/office/drawing/2014/main" val="2595462234"/>
                    </a:ext>
                  </a:extLst>
                </a:gridCol>
                <a:gridCol w="1370368">
                  <a:extLst>
                    <a:ext uri="{9D8B030D-6E8A-4147-A177-3AD203B41FA5}">
                      <a16:colId xmlns:a16="http://schemas.microsoft.com/office/drawing/2014/main" val="1772038176"/>
                    </a:ext>
                  </a:extLst>
                </a:gridCol>
                <a:gridCol w="1370368">
                  <a:extLst>
                    <a:ext uri="{9D8B030D-6E8A-4147-A177-3AD203B41FA5}">
                      <a16:colId xmlns:a16="http://schemas.microsoft.com/office/drawing/2014/main" val="1565053574"/>
                    </a:ext>
                  </a:extLst>
                </a:gridCol>
                <a:gridCol w="1370368">
                  <a:extLst>
                    <a:ext uri="{9D8B030D-6E8A-4147-A177-3AD203B41FA5}">
                      <a16:colId xmlns:a16="http://schemas.microsoft.com/office/drawing/2014/main" val="16510854"/>
                    </a:ext>
                  </a:extLst>
                </a:gridCol>
              </a:tblGrid>
              <a:tr h="570875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138220"/>
                  </a:ext>
                </a:extLst>
              </a:tr>
              <a:tr h="5708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–6.1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–5.0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–4.4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–3.8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–3.5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5557354"/>
                  </a:ext>
                </a:extLst>
              </a:tr>
            </a:tbl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A51EC37-0DD3-2A66-3B2E-C4FAF650F6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1332690"/>
              </p:ext>
            </p:extLst>
          </p:nvPr>
        </p:nvGraphicFramePr>
        <p:xfrm>
          <a:off x="1922017" y="2056029"/>
          <a:ext cx="672315" cy="540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4560" imgH="203040" progId="Equation.DSMT4">
                  <p:embed/>
                </p:oleObj>
              </mc:Choice>
              <mc:Fallback>
                <p:oleObj name="Equation" r:id="rId4" imgW="304560" imgH="20304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C6C4BE8F-84EC-3C08-BA72-DB045ED5B4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22017" y="2056029"/>
                        <a:ext cx="672315" cy="5403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3341212-5F79-0C4F-44B7-3AB47DEB011E}"/>
              </a:ext>
            </a:extLst>
          </p:cNvPr>
          <p:cNvSpPr txBox="1"/>
          <p:nvPr/>
        </p:nvSpPr>
        <p:spPr>
          <a:xfrm>
            <a:off x="1549162" y="2695528"/>
            <a:ext cx="22593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Oh, wow!    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9317435-3F2C-6480-5D55-20CEAFE22199}"/>
              </a:ext>
            </a:extLst>
          </p:cNvPr>
          <p:cNvGrpSpPr/>
          <p:nvPr/>
        </p:nvGrpSpPr>
        <p:grpSpPr>
          <a:xfrm>
            <a:off x="4084837" y="2326226"/>
            <a:ext cx="707995" cy="1456717"/>
            <a:chOff x="4084837" y="2326226"/>
            <a:chExt cx="707995" cy="1456717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4DC5BB89-4C33-FCF6-CBF3-9EBD0815404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234649" y="2326226"/>
              <a:ext cx="204185" cy="94075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E87C88A-C0C8-2F73-B70F-3AE46E38E3B4}"/>
                </a:ext>
              </a:extLst>
            </p:cNvPr>
            <p:cNvSpPr txBox="1"/>
            <p:nvPr/>
          </p:nvSpPr>
          <p:spPr>
            <a:xfrm>
              <a:off x="4084837" y="3075057"/>
              <a:ext cx="707995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–6</a:t>
              </a:r>
              <a:endParaRPr lang="en-US" sz="4000" dirty="0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063CED8A-9470-6041-BEC7-01C0B2DA9C5D}"/>
              </a:ext>
            </a:extLst>
          </p:cNvPr>
          <p:cNvSpPr txBox="1"/>
          <p:nvPr/>
        </p:nvSpPr>
        <p:spPr>
          <a:xfrm>
            <a:off x="1084612" y="3719728"/>
            <a:ext cx="951542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/>
              <a:t>Write something:  –6.1 &lt; –6 &lt; –5.0</a:t>
            </a:r>
          </a:p>
          <a:p>
            <a:pPr marL="742950" indent="-742950">
              <a:buAutoNum type="arabicPeriod"/>
            </a:pPr>
            <a:r>
              <a:rPr lang="en-US" sz="4000" dirty="0"/>
              <a:t>Justify using IVT:   </a:t>
            </a:r>
            <a:r>
              <a:rPr lang="en-US" sz="4000" i="1" dirty="0"/>
              <a:t>r</a:t>
            </a:r>
            <a:r>
              <a:rPr lang="en-US" sz="4000" dirty="0"/>
              <a:t>(</a:t>
            </a:r>
            <a:r>
              <a:rPr lang="en-US" sz="4000" i="1" dirty="0"/>
              <a:t>t</a:t>
            </a:r>
            <a:r>
              <a:rPr lang="en-US" sz="4000" dirty="0"/>
              <a:t>) twice differentiable</a:t>
            </a:r>
          </a:p>
          <a:p>
            <a:r>
              <a:rPr lang="en-US" sz="4000" dirty="0"/>
              <a:t>means that </a:t>
            </a:r>
            <a:r>
              <a:rPr lang="en-US" sz="4000" i="1" dirty="0"/>
              <a:t>r</a:t>
            </a:r>
            <a:r>
              <a:rPr lang="en-US" sz="4000" dirty="0"/>
              <a:t>’(</a:t>
            </a:r>
            <a:r>
              <a:rPr lang="en-US" sz="4000" i="1" dirty="0"/>
              <a:t>t</a:t>
            </a:r>
            <a:r>
              <a:rPr lang="en-US" sz="4000" dirty="0"/>
              <a:t>) is diff, therefore cont.</a:t>
            </a:r>
          </a:p>
          <a:p>
            <a:r>
              <a:rPr lang="en-US" sz="4000" dirty="0"/>
              <a:t>3.   </a:t>
            </a:r>
            <a:r>
              <a:rPr lang="en-US" sz="4000" b="1" dirty="0">
                <a:solidFill>
                  <a:srgbClr val="FF0000"/>
                </a:solidFill>
              </a:rPr>
              <a:t>Answer the question:</a:t>
            </a:r>
            <a:r>
              <a:rPr lang="en-US" sz="4000" dirty="0"/>
              <a:t>   YES</a:t>
            </a:r>
          </a:p>
        </p:txBody>
      </p:sp>
    </p:spTree>
    <p:extLst>
      <p:ext uri="{BB962C8B-B14F-4D97-AF65-F5344CB8AC3E}">
        <p14:creationId xmlns:p14="http://schemas.microsoft.com/office/powerpoint/2010/main" val="286124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939FE8F-9203-B650-DB0A-84A1FA5FDF33}"/>
              </a:ext>
            </a:extLst>
          </p:cNvPr>
          <p:cNvSpPr txBox="1"/>
          <p:nvPr/>
        </p:nvSpPr>
        <p:spPr>
          <a:xfrm>
            <a:off x="1065320" y="577048"/>
            <a:ext cx="78209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A minimal response probably getting</a:t>
            </a:r>
          </a:p>
          <a:p>
            <a:r>
              <a:rPr lang="en-US" sz="4000" dirty="0"/>
              <a:t>full credit for applying the IVT: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61D973-FC58-ED01-BDD1-5C6B15461CA8}"/>
              </a:ext>
            </a:extLst>
          </p:cNvPr>
          <p:cNvSpPr txBox="1"/>
          <p:nvPr/>
        </p:nvSpPr>
        <p:spPr>
          <a:xfrm>
            <a:off x="1154097" y="3151573"/>
            <a:ext cx="74660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1.  An inequality:  </a:t>
            </a:r>
            <a:r>
              <a:rPr lang="en-US" sz="4000" i="1" dirty="0"/>
              <a:t>f</a:t>
            </a:r>
            <a:r>
              <a:rPr lang="en-US" sz="4000" dirty="0"/>
              <a:t>(</a:t>
            </a:r>
            <a:r>
              <a:rPr lang="en-US" sz="4000" i="1" dirty="0"/>
              <a:t>a</a:t>
            </a:r>
            <a:r>
              <a:rPr lang="en-US" sz="4000" dirty="0"/>
              <a:t>) &lt; value &lt; </a:t>
            </a:r>
            <a:r>
              <a:rPr lang="en-US" sz="4000" i="1" dirty="0"/>
              <a:t>f</a:t>
            </a:r>
            <a:r>
              <a:rPr lang="en-US" sz="4000" dirty="0"/>
              <a:t>(</a:t>
            </a:r>
            <a:r>
              <a:rPr lang="en-US" sz="4000" i="1" dirty="0"/>
              <a:t>b</a:t>
            </a:r>
            <a:r>
              <a:rPr lang="en-US" sz="4000" dirty="0"/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2A170E-60D6-9501-ED64-B5CD4042FF1A}"/>
              </a:ext>
            </a:extLst>
          </p:cNvPr>
          <p:cNvSpPr txBox="1"/>
          <p:nvPr/>
        </p:nvSpPr>
        <p:spPr>
          <a:xfrm>
            <a:off x="1154097" y="4115963"/>
            <a:ext cx="88865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  <a:latin typeface="Calibri" panose="020F0502020204030204"/>
              </a:rPr>
              <a:t>2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 Justification of hypothesis (continuity)  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2AAB23-46BA-070C-DD2B-5BE44C9D5C93}"/>
              </a:ext>
            </a:extLst>
          </p:cNvPr>
          <p:cNvSpPr txBox="1"/>
          <p:nvPr/>
        </p:nvSpPr>
        <p:spPr>
          <a:xfrm>
            <a:off x="1154097" y="5077078"/>
            <a:ext cx="60945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  <a:latin typeface="Calibri" panose="020F0502020204030204"/>
              </a:rPr>
              <a:t>3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 Answer the question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46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A2A09F5-17B9-E509-A2C0-E4A034D8B9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110" y="344614"/>
            <a:ext cx="9028959" cy="107298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ADBDEA7-053A-D97F-8872-9CF28775D8A5}"/>
              </a:ext>
            </a:extLst>
          </p:cNvPr>
          <p:cNvSpPr txBox="1"/>
          <p:nvPr/>
        </p:nvSpPr>
        <p:spPr>
          <a:xfrm>
            <a:off x="623656" y="1186332"/>
            <a:ext cx="60945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M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VT:   2017AB6 Part d  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EE87D82B-5BF5-59F2-E942-76C7E903CD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686314"/>
              </p:ext>
            </p:extLst>
          </p:nvPr>
        </p:nvGraphicFramePr>
        <p:xfrm>
          <a:off x="700350" y="2259320"/>
          <a:ext cx="3321234" cy="4053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7078">
                  <a:extLst>
                    <a:ext uri="{9D8B030D-6E8A-4147-A177-3AD203B41FA5}">
                      <a16:colId xmlns:a16="http://schemas.microsoft.com/office/drawing/2014/main" val="3370024619"/>
                    </a:ext>
                  </a:extLst>
                </a:gridCol>
                <a:gridCol w="1107078">
                  <a:extLst>
                    <a:ext uri="{9D8B030D-6E8A-4147-A177-3AD203B41FA5}">
                      <a16:colId xmlns:a16="http://schemas.microsoft.com/office/drawing/2014/main" val="714856283"/>
                    </a:ext>
                  </a:extLst>
                </a:gridCol>
                <a:gridCol w="1107078">
                  <a:extLst>
                    <a:ext uri="{9D8B030D-6E8A-4147-A177-3AD203B41FA5}">
                      <a16:colId xmlns:a16="http://schemas.microsoft.com/office/drawing/2014/main" val="2000921773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400889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–5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–3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632224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–4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–1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15194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–3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0747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–2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560436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–1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–2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49683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686033"/>
                  </a:ext>
                </a:extLst>
              </a:tr>
            </a:tbl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0537189-9E99-C70B-AC25-A498E3CB08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9150837"/>
              </p:ext>
            </p:extLst>
          </p:nvPr>
        </p:nvGraphicFramePr>
        <p:xfrm>
          <a:off x="1994410" y="2309637"/>
          <a:ext cx="788586" cy="485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30120" imgH="203040" progId="Equation.DSMT4">
                  <p:embed/>
                </p:oleObj>
              </mc:Choice>
              <mc:Fallback>
                <p:oleObj name="Equation" r:id="rId3" imgW="3301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94410" y="2309637"/>
                        <a:ext cx="788586" cy="4852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05A479D-BA28-D195-790B-29AD603B6E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3487135"/>
              </p:ext>
            </p:extLst>
          </p:nvPr>
        </p:nvGraphicFramePr>
        <p:xfrm>
          <a:off x="3047203" y="2319958"/>
          <a:ext cx="849243" cy="485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5320" imgH="203040" progId="Equation.DSMT4">
                  <p:embed/>
                </p:oleObj>
              </mc:Choice>
              <mc:Fallback>
                <p:oleObj name="Equation" r:id="rId5" imgW="3553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7203" y="2319958"/>
                        <a:ext cx="849243" cy="4852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8EC9683-C9D2-45A1-7F18-82F8342823D5}"/>
              </a:ext>
            </a:extLst>
          </p:cNvPr>
          <p:cNvSpPr txBox="1"/>
          <p:nvPr/>
        </p:nvSpPr>
        <p:spPr>
          <a:xfrm>
            <a:off x="4654118" y="2309637"/>
            <a:ext cx="632756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g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 is a differentiable function. </a:t>
            </a:r>
          </a:p>
          <a:p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 there 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c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o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 [–5, – 3] 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for    which 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g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‘(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c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) =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4?  Justify!!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84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EE43694-C1CB-DDCD-4A98-246D64DDABF3}"/>
              </a:ext>
            </a:extLst>
          </p:cNvPr>
          <p:cNvSpPr txBox="1"/>
          <p:nvPr/>
        </p:nvSpPr>
        <p:spPr>
          <a:xfrm>
            <a:off x="887764" y="4089330"/>
            <a:ext cx="106265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Answer: 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There is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(–5, – 3)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 with 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g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‘(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c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) =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4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461A45-4EA1-2B91-FCF4-DF31F2960E5B}"/>
              </a:ext>
            </a:extLst>
          </p:cNvPr>
          <p:cNvSpPr txBox="1"/>
          <p:nvPr/>
        </p:nvSpPr>
        <p:spPr>
          <a:xfrm>
            <a:off x="887764" y="582651"/>
            <a:ext cx="105200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Apply MVT</a:t>
            </a: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  </a:t>
            </a:r>
            <a:r>
              <a:rPr lang="en-US" sz="4000" b="1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g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(– 5) – 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g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(– 3))/(– 5 – – 3) = – 4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4622C7-68AD-3FB5-A208-0D00FC45042E}"/>
              </a:ext>
            </a:extLst>
          </p:cNvPr>
          <p:cNvSpPr txBox="1"/>
          <p:nvPr/>
        </p:nvSpPr>
        <p:spPr>
          <a:xfrm>
            <a:off x="887764" y="1687922"/>
            <a:ext cx="901971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2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Justify hypotheses:</a:t>
            </a:r>
          </a:p>
          <a:p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    (</a:t>
            </a:r>
            <a:r>
              <a:rPr lang="en-US" sz="4000" b="1" dirty="0" err="1">
                <a:solidFill>
                  <a:prstClr val="black"/>
                </a:solidFill>
                <a:latin typeface="Calibri" panose="020F0502020204030204"/>
              </a:rPr>
              <a:t>i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)  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g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 is differentiable (given info)</a:t>
            </a:r>
          </a:p>
          <a:p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    (ii) 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g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 is </a:t>
            </a:r>
            <a:r>
              <a:rPr lang="en-US" sz="4000" b="1" dirty="0" err="1">
                <a:solidFill>
                  <a:prstClr val="black"/>
                </a:solidFill>
                <a:latin typeface="Calibri" panose="020F0502020204030204"/>
              </a:rPr>
              <a:t>cont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because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g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 is differentiable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47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D0D64F5-A0D0-24DE-C9F4-C14C1991C9BC}"/>
              </a:ext>
            </a:extLst>
          </p:cNvPr>
          <p:cNvSpPr txBox="1"/>
          <p:nvPr/>
        </p:nvSpPr>
        <p:spPr>
          <a:xfrm>
            <a:off x="925497" y="387342"/>
            <a:ext cx="60945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 EVT Question: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0A0DE4-28F3-F065-F12F-4A85C6421DF5}"/>
              </a:ext>
            </a:extLst>
          </p:cNvPr>
          <p:cNvSpPr txBox="1"/>
          <p:nvPr/>
        </p:nvSpPr>
        <p:spPr>
          <a:xfrm>
            <a:off x="419468" y="1195210"/>
            <a:ext cx="1113925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F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 what values of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does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=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</a:t>
            </a:r>
            <a:r>
              <a:rPr kumimoji="0" lang="en-US" sz="4000" b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US" sz="4000" b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</a:t>
            </a:r>
            <a:r>
              <a:rPr kumimoji="0" lang="en-US" sz="4000" b="1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</a:t>
            </a:r>
            <a:r>
              <a:rPr kumimoji="0" lang="en-US" sz="4000" b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for </a:t>
            </a:r>
            <a:r>
              <a:rPr kumimoji="0" lang="en-US" sz="4000" b="1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</a:t>
            </a:r>
            <a:r>
              <a:rPr kumimoji="0" lang="en-US" sz="4000" b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[0, 3]  </a:t>
            </a:r>
          </a:p>
          <a:p>
            <a:r>
              <a:rPr kumimoji="0" lang="en-US" sz="4000" b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have an absolute minimum value? 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6D3171-8360-66C6-9A88-11656E379FBA}"/>
              </a:ext>
            </a:extLst>
          </p:cNvPr>
          <p:cNvSpPr txBox="1"/>
          <p:nvPr/>
        </p:nvSpPr>
        <p:spPr>
          <a:xfrm>
            <a:off x="419468" y="3282909"/>
            <a:ext cx="1147661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Simplest method:</a:t>
            </a:r>
          </a:p>
          <a:p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Compare values of </a:t>
            </a:r>
            <a:r>
              <a:rPr lang="en-US" sz="4000" b="1" i="1" dirty="0">
                <a:solidFill>
                  <a:prstClr val="black"/>
                </a:solidFill>
                <a:latin typeface="Calibri" panose="020F0502020204030204"/>
              </a:rPr>
              <a:t>f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 at endpoints and critical point(s).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17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1704</TotalTime>
  <Words>1100</Words>
  <Application>Microsoft Office PowerPoint</Application>
  <PresentationFormat>Widescreen</PresentationFormat>
  <Paragraphs>151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Theme</vt:lpstr>
      <vt:lpstr>Equation</vt:lpstr>
      <vt:lpstr>IVT,  EVT  and  MVT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IVT,  EVT  and  MVT</dc:title>
  <dc:creator>Marshall Ransom</dc:creator>
  <cp:lastModifiedBy>Marshall Ransom</cp:lastModifiedBy>
  <cp:revision>68</cp:revision>
  <dcterms:created xsi:type="dcterms:W3CDTF">2023-01-24T19:52:13Z</dcterms:created>
  <dcterms:modified xsi:type="dcterms:W3CDTF">2023-10-15T15:09:33Z</dcterms:modified>
</cp:coreProperties>
</file>